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71" r:id="rId4"/>
    <p:sldId id="349" r:id="rId5"/>
    <p:sldId id="348" r:id="rId6"/>
    <p:sldId id="372" r:id="rId7"/>
    <p:sldId id="374" r:id="rId8"/>
    <p:sldId id="360" r:id="rId9"/>
    <p:sldId id="288" r:id="rId10"/>
    <p:sldId id="370" r:id="rId11"/>
    <p:sldId id="361" r:id="rId12"/>
    <p:sldId id="362" r:id="rId13"/>
    <p:sldId id="363" r:id="rId14"/>
    <p:sldId id="375" r:id="rId15"/>
    <p:sldId id="376" r:id="rId16"/>
    <p:sldId id="354" r:id="rId17"/>
    <p:sldId id="377" r:id="rId18"/>
    <p:sldId id="350" r:id="rId19"/>
    <p:sldId id="347" r:id="rId20"/>
    <p:sldId id="364" r:id="rId21"/>
    <p:sldId id="268" r:id="rId22"/>
    <p:sldId id="367" r:id="rId23"/>
    <p:sldId id="368" r:id="rId24"/>
    <p:sldId id="369" r:id="rId25"/>
    <p:sldId id="366" r:id="rId2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hus Peter" initials="BP" lastIdx="11" clrIdx="0">
    <p:extLst>
      <p:ext uri="{19B8F6BF-5375-455C-9EA6-DF929625EA0E}">
        <p15:presenceInfo xmlns:p15="http://schemas.microsoft.com/office/powerpoint/2012/main" userId="S-1-5-21-2372048047-1460506021-91482201-11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600"/>
    <a:srgbClr val="FCF608"/>
    <a:srgbClr val="EFE903"/>
    <a:srgbClr val="F2F200"/>
    <a:srgbClr val="E4E40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er.bohus\Documents\_HOME\_ASKPN\20230216_Kompar&#225;cia%20miest%20-%20&#353;trukt&#250;ra%20v&#253;davkov%20na%20slu&#382;b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er.bohus\Documents\_HOME\_ASKPN\20230216_Kompar&#225;cia%20miest%20-%20&#353;trukt&#250;ra%20v&#253;davkov%20na%20slu&#382;b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b="1"/>
              <a:t>Bežný výdavok na jedného obyvateľa (rok 2022)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Šport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CA-4867-9634-08845F1023B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CA-4867-9634-08845F1023B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ACA-4867-9634-08845F1023B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ACA-4867-9634-08845F1023B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ACA-4867-9634-08845F1023B8}"/>
              </c:ext>
            </c:extLst>
          </c:dPt>
          <c:cat>
            <c:strRef>
              <c:f>(Hárok1!$B$3,Hárok1!$B$7,Hárok1!$B$11,Hárok1!$B$15,Hárok1!$B$19,Hárok1!$B$23)</c:f>
              <c:strCache>
                <c:ptCount val="6"/>
                <c:pt idx="0">
                  <c:v>Piešťany 2022</c:v>
                </c:pt>
                <c:pt idx="1">
                  <c:v>Topoľčany 2022</c:v>
                </c:pt>
                <c:pt idx="2">
                  <c:v>Nové Mesto nad Váhom 2022</c:v>
                </c:pt>
                <c:pt idx="3">
                  <c:v>Partizánske 2022</c:v>
                </c:pt>
                <c:pt idx="4">
                  <c:v>Hlohovec 2022</c:v>
                </c:pt>
                <c:pt idx="5">
                  <c:v>Levice 2022</c:v>
                </c:pt>
              </c:strCache>
            </c:strRef>
          </c:cat>
          <c:val>
            <c:numRef>
              <c:f>(Hárok1!$G$5,Hárok1!$G$9,Hárok1!$G$13,Hárok1!$G$17,Hárok1!$G$21,Hárok1!$G$25)</c:f>
              <c:numCache>
                <c:formatCode>#\ ##0.00\ "€"</c:formatCode>
                <c:ptCount val="6"/>
                <c:pt idx="0">
                  <c:v>12.983273729697512</c:v>
                </c:pt>
                <c:pt idx="1">
                  <c:v>43.138342112558917</c:v>
                </c:pt>
                <c:pt idx="2">
                  <c:v>23.564243534921605</c:v>
                </c:pt>
                <c:pt idx="3">
                  <c:v>20.476701338681842</c:v>
                </c:pt>
                <c:pt idx="4">
                  <c:v>14.043685541934229</c:v>
                </c:pt>
                <c:pt idx="5">
                  <c:v>33.320823168824667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ACA-4867-9634-08845F1023B8}"/>
            </c:ext>
          </c:extLst>
        </c:ser>
        <c:ser>
          <c:idx val="1"/>
          <c:order val="1"/>
          <c:tx>
            <c:v>Kultúra</c:v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val>
            <c:numRef>
              <c:f>(Hárok1!$F$5,Hárok1!$F$9,Hárok1!$F$13,Hárok1!$F$17,Hárok1!$F$21,Hárok1!$F$25)</c:f>
              <c:numCache>
                <c:formatCode>#\ ##0.00\ "€"</c:formatCode>
                <c:ptCount val="6"/>
                <c:pt idx="0">
                  <c:v>32.252756668156756</c:v>
                </c:pt>
                <c:pt idx="1">
                  <c:v>12.618321517683869</c:v>
                </c:pt>
                <c:pt idx="2">
                  <c:v>29.6781714518428</c:v>
                </c:pt>
                <c:pt idx="3">
                  <c:v>17.905919119361911</c:v>
                </c:pt>
                <c:pt idx="4">
                  <c:v>37.023253551274564</c:v>
                </c:pt>
                <c:pt idx="5">
                  <c:v>23.247544880215173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ACA-4867-9634-08845F1023B8}"/>
            </c:ext>
          </c:extLst>
        </c:ser>
        <c:ser>
          <c:idx val="2"/>
          <c:order val="2"/>
          <c:tx>
            <c:v>Sociálna starostlivosť</c:v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val>
            <c:numRef>
              <c:f>(Hárok1!$E$5,Hárok1!$E$9,Hárok1!$E$13,Hárok1!$E$17,Hárok1!$E$21,Hárok1!$E$25)</c:f>
              <c:numCache>
                <c:formatCode>#\ ##0.00\ "€"</c:formatCode>
                <c:ptCount val="6"/>
                <c:pt idx="0">
                  <c:v>101.67627775294292</c:v>
                </c:pt>
                <c:pt idx="1">
                  <c:v>49.475226741653138</c:v>
                </c:pt>
                <c:pt idx="2">
                  <c:v>88.595856241091425</c:v>
                </c:pt>
                <c:pt idx="3">
                  <c:v>80.621497271327954</c:v>
                </c:pt>
                <c:pt idx="4">
                  <c:v>78.569225530258805</c:v>
                </c:pt>
                <c:pt idx="5">
                  <c:v>34.469131169074871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ACA-4867-9634-08845F102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9108640"/>
        <c:axId val="1669106976"/>
      </c:barChart>
      <c:catAx>
        <c:axId val="166910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9106976"/>
        <c:crosses val="autoZero"/>
        <c:auto val="1"/>
        <c:lblAlgn val="ctr"/>
        <c:lblOffset val="100"/>
        <c:noMultiLvlLbl val="0"/>
      </c:catAx>
      <c:valAx>
        <c:axId val="166910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910864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b="1"/>
              <a:t>Šport</a:t>
            </a:r>
            <a:r>
              <a:rPr lang="sk-SK" b="1" baseline="0"/>
              <a:t> a k</a:t>
            </a:r>
            <a:r>
              <a:rPr lang="sk-SK" b="1"/>
              <a:t>ultúra - bežný výdavok na jedného obyvateľa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Kultúra a šport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(Hárok1!$B$3,Hárok1!$B$7,Hárok1!$B$11,Hárok1!$B$15,Hárok1!$B$19,Hárok1!$B$23)</c:f>
              <c:strCache>
                <c:ptCount val="6"/>
                <c:pt idx="0">
                  <c:v>Piešťany 2022</c:v>
                </c:pt>
                <c:pt idx="1">
                  <c:v>Topoľčany 2022</c:v>
                </c:pt>
                <c:pt idx="2">
                  <c:v>Nové Mesto nad Váhom 2022</c:v>
                </c:pt>
                <c:pt idx="3">
                  <c:v>Partizánske 2022</c:v>
                </c:pt>
                <c:pt idx="4">
                  <c:v>Hlohovec 2022</c:v>
                </c:pt>
                <c:pt idx="5">
                  <c:v>Levice 2022</c:v>
                </c:pt>
              </c:strCache>
            </c:strRef>
          </c:cat>
          <c:val>
            <c:numRef>
              <c:f>(Hárok1!$H$5,Hárok1!$H$9,Hárok1!$H$13,Hárok1!$H$17,Hárok1!$H$21,Hárok1!$H$25)</c:f>
              <c:numCache>
                <c:formatCode>#\ ##0.00\ "€"</c:formatCode>
                <c:ptCount val="6"/>
                <c:pt idx="0">
                  <c:v>45.236030397854265</c:v>
                </c:pt>
                <c:pt idx="1">
                  <c:v>55.756663630242784</c:v>
                </c:pt>
                <c:pt idx="2">
                  <c:v>53.242414986764402</c:v>
                </c:pt>
                <c:pt idx="3">
                  <c:v>38.382620458043753</c:v>
                </c:pt>
                <c:pt idx="4">
                  <c:v>51.066939093208795</c:v>
                </c:pt>
                <c:pt idx="5">
                  <c:v>56.56836804903984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78-4301-B3FB-41DB131A58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9108640"/>
        <c:axId val="1669106976"/>
      </c:barChart>
      <c:catAx>
        <c:axId val="166910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9106976"/>
        <c:crosses val="autoZero"/>
        <c:auto val="1"/>
        <c:lblAlgn val="ctr"/>
        <c:lblOffset val="100"/>
        <c:noMultiLvlLbl val="0"/>
      </c:catAx>
      <c:valAx>
        <c:axId val="166910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910864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9892-0D3C-45D9-933B-0978E00C094D}" type="datetimeFigureOut">
              <a:rPr lang="sk-SK" smtClean="0"/>
              <a:t>3. 4. 2024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6AE6-05B0-4009-B683-DF82574A4EE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284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9892-0D3C-45D9-933B-0978E00C094D}" type="datetimeFigureOut">
              <a:rPr lang="sk-SK" smtClean="0"/>
              <a:t>3. 4. 2024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6AE6-05B0-4009-B683-DF82574A4EE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2274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9892-0D3C-45D9-933B-0978E00C094D}" type="datetimeFigureOut">
              <a:rPr lang="sk-SK" smtClean="0"/>
              <a:t>3. 4. 2024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6AE6-05B0-4009-B683-DF82574A4EE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642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9892-0D3C-45D9-933B-0978E00C094D}" type="datetimeFigureOut">
              <a:rPr lang="sk-SK" smtClean="0"/>
              <a:t>3. 4. 2024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6AE6-05B0-4009-B683-DF82574A4EE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5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9892-0D3C-45D9-933B-0978E00C094D}" type="datetimeFigureOut">
              <a:rPr lang="sk-SK" smtClean="0"/>
              <a:t>3. 4. 2024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6AE6-05B0-4009-B683-DF82574A4EE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263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9892-0D3C-45D9-933B-0978E00C094D}" type="datetimeFigureOut">
              <a:rPr lang="sk-SK" smtClean="0"/>
              <a:t>3. 4. 2024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6AE6-05B0-4009-B683-DF82574A4EE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272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9892-0D3C-45D9-933B-0978E00C094D}" type="datetimeFigureOut">
              <a:rPr lang="sk-SK" smtClean="0"/>
              <a:t>3. 4. 2024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6AE6-05B0-4009-B683-DF82574A4EE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4245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9892-0D3C-45D9-933B-0978E00C094D}" type="datetimeFigureOut">
              <a:rPr lang="sk-SK" smtClean="0"/>
              <a:t>3. 4. 2024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6AE6-05B0-4009-B683-DF82574A4EE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95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9892-0D3C-45D9-933B-0978E00C094D}" type="datetimeFigureOut">
              <a:rPr lang="sk-SK" smtClean="0"/>
              <a:t>3. 4. 2024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6AE6-05B0-4009-B683-DF82574A4EE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251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9892-0D3C-45D9-933B-0978E00C094D}" type="datetimeFigureOut">
              <a:rPr lang="sk-SK" smtClean="0"/>
              <a:t>3. 4. 2024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6AE6-05B0-4009-B683-DF82574A4EE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1038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9892-0D3C-45D9-933B-0978E00C094D}" type="datetimeFigureOut">
              <a:rPr lang="sk-SK" smtClean="0"/>
              <a:t>3. 4. 2024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B6AE6-05B0-4009-B683-DF82574A4EE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224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9892-0D3C-45D9-933B-0978E00C094D}" type="datetimeFigureOut">
              <a:rPr lang="sk-SK" smtClean="0"/>
              <a:t>3. 4. 2024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B6AE6-05B0-4009-B683-DF82574A4EE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138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2"/>
          <a:srcRect l="646" t="6163" r="62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5534793" y="2604001"/>
            <a:ext cx="653829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sk-SK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sk-SK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Rodičovské stretnutie</a:t>
            </a:r>
          </a:p>
          <a:p>
            <a:pPr algn="r"/>
            <a:endParaRPr lang="sk-SK" sz="2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r"/>
            <a:r>
              <a:rPr lang="sk-SK" sz="24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3.4.2024 </a:t>
            </a:r>
            <a:r>
              <a:rPr lang="sk-SK" sz="2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 18:00 h. </a:t>
            </a:r>
          </a:p>
          <a:p>
            <a:pPr algn="r"/>
            <a:r>
              <a:rPr lang="sk-SK" sz="2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kinosála MSKS</a:t>
            </a:r>
          </a:p>
          <a:p>
            <a:pPr algn="r"/>
            <a:r>
              <a:rPr lang="sk-SK" sz="2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A. Dubčeka 27, Piešťany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482" y="0"/>
            <a:ext cx="2548518" cy="1904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6603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7234" b="33378"/>
          <a:stretch/>
        </p:blipFill>
        <p:spPr>
          <a:xfrm>
            <a:off x="0" y="0"/>
            <a:ext cx="12192000" cy="1641764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458902" y="282273"/>
            <a:ext cx="9449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>
                <a:solidFill>
                  <a:srgbClr val="002060"/>
                </a:solidFill>
                <a:latin typeface="Century Gothic" panose="020B0502020202020204" pitchFamily="34" charset="0"/>
              </a:rPr>
              <a:t>4. Stav rokovaní ohľadne Zmluvy o užívaní ľadovej plochy a  súvisiacich priestorov </a:t>
            </a: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757" y="14269"/>
            <a:ext cx="1824242" cy="1362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EAB809CD-FCAD-236F-B819-B3D545EC0887}"/>
              </a:ext>
            </a:extLst>
          </p:cNvPr>
          <p:cNvSpPr txBox="1"/>
          <p:nvPr/>
        </p:nvSpPr>
        <p:spPr>
          <a:xfrm>
            <a:off x="559292" y="3990404"/>
            <a:ext cx="116327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>
                <a:solidFill>
                  <a:schemeClr val="accent1"/>
                </a:solidFill>
                <a:latin typeface="Century Gothic" panose="020B0502020202020204" pitchFamily="34" charset="0"/>
              </a:rPr>
              <a:t>Marec 2023 		Peško člen pracovnej skupiny k budúcej prevádzke ZŠ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>
                <a:solidFill>
                  <a:schemeClr val="accent1"/>
                </a:solidFill>
                <a:latin typeface="Century Gothic" panose="020B0502020202020204" pitchFamily="34" charset="0"/>
              </a:rPr>
              <a:t>Apríl 2023 		HK HAVRANI pomoc pri vypracovaní žiadosti pre FNPŠ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>
                <a:solidFill>
                  <a:schemeClr val="accent1"/>
                </a:solidFill>
                <a:latin typeface="Century Gothic" panose="020B0502020202020204" pitchFamily="34" charset="0"/>
              </a:rPr>
              <a:t>Október 2023 	Rekonštrukcia ZŠ chladenia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b="1">
                <a:solidFill>
                  <a:schemeClr val="accent1"/>
                </a:solidFill>
                <a:latin typeface="Century Gothic" panose="020B0502020202020204" pitchFamily="34" charset="0"/>
              </a:rPr>
              <a:t>14.11.2023		Poslanie pracovnej verzie rozpisu ľadu pre sezónny cyklus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b="1">
                <a:solidFill>
                  <a:srgbClr val="FF0000"/>
                </a:solidFill>
                <a:latin typeface="Century Gothic" panose="020B0502020202020204" pitchFamily="34" charset="0"/>
              </a:rPr>
              <a:t>20.2.2024 		Poslanie návrhu zmluvy od TSM len na obdobie do 15.5.2024 (10 EUR/ľadhod)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>
                <a:solidFill>
                  <a:schemeClr val="accent1"/>
                </a:solidFill>
                <a:latin typeface="Century Gothic" panose="020B0502020202020204" pitchFamily="34" charset="0"/>
              </a:rPr>
              <a:t>29.2.2024 		Poslanie pripomienkovaného návrhu zmluvy od Havranov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>
                <a:solidFill>
                  <a:schemeClr val="accent1"/>
                </a:solidFill>
                <a:latin typeface="Century Gothic" panose="020B0502020202020204" pitchFamily="34" charset="0"/>
              </a:rPr>
              <a:t>21.3.2024 		Zaslanie návrh zmluvy na obdobie do 15.5.2024 (10 EUR/ladhod) a od 				15.7.204-15.5.2025 (doobeda 25 EUR/ladhod, poobede 45 EUR/ladhod)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k-SK" b="1">
                <a:solidFill>
                  <a:schemeClr val="accent1"/>
                </a:solidFill>
                <a:latin typeface="Century Gothic" panose="020B0502020202020204" pitchFamily="34" charset="0"/>
              </a:rPr>
              <a:t>26.3.2024		Otvorenie ZŠ bez pozvania Havranov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3EA291C1-19F7-BAA6-2CAA-00DDD08A2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662" y="1965317"/>
            <a:ext cx="5064941" cy="180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93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7234" b="33378"/>
          <a:stretch/>
        </p:blipFill>
        <p:spPr>
          <a:xfrm>
            <a:off x="0" y="0"/>
            <a:ext cx="12192000" cy="1641764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458902" y="282273"/>
            <a:ext cx="9449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>
                <a:solidFill>
                  <a:srgbClr val="002060"/>
                </a:solidFill>
                <a:latin typeface="Century Gothic" panose="020B0502020202020204" pitchFamily="34" charset="0"/>
              </a:rPr>
              <a:t>4. Stav rokovaní ohľadne Zmluvy o užívaní ľadovej plochy a  súvisiacich priestorov </a:t>
            </a: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757" y="14269"/>
            <a:ext cx="1824242" cy="1362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57CDAFAB-D20F-D6F8-9A00-18D61BDEE19B}"/>
              </a:ext>
            </a:extLst>
          </p:cNvPr>
          <p:cNvSpPr txBox="1"/>
          <p:nvPr/>
        </p:nvSpPr>
        <p:spPr>
          <a:xfrm>
            <a:off x="-280682" y="1813264"/>
            <a:ext cx="9449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>
                <a:solidFill>
                  <a:schemeClr val="accent1"/>
                </a:solidFill>
                <a:latin typeface="Century Gothic" panose="020B0502020202020204" pitchFamily="34" charset="0"/>
              </a:rPr>
              <a:t>Neakceptovateľné zmluvné podmienky 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E9C462AC-A0E8-6D49-48F6-FF6188CBB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45" y="2636405"/>
            <a:ext cx="5334060" cy="2150635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00E5E764-9753-C6FE-E9A9-C09D84A88A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5488" y="2784027"/>
            <a:ext cx="4887567" cy="379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48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7234" b="33378"/>
          <a:stretch/>
        </p:blipFill>
        <p:spPr>
          <a:xfrm>
            <a:off x="0" y="0"/>
            <a:ext cx="12192000" cy="1641764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458902" y="282273"/>
            <a:ext cx="9449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>
                <a:solidFill>
                  <a:srgbClr val="002060"/>
                </a:solidFill>
                <a:latin typeface="Century Gothic" panose="020B0502020202020204" pitchFamily="34" charset="0"/>
              </a:rPr>
              <a:t>4. Stav rokovaní ohľadne Zmluvy o užívaní ľadovej plochy a  súvisiacich priestorov </a:t>
            </a: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757" y="14269"/>
            <a:ext cx="1824242" cy="1362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57CDAFAB-D20F-D6F8-9A00-18D61BDEE19B}"/>
              </a:ext>
            </a:extLst>
          </p:cNvPr>
          <p:cNvSpPr txBox="1"/>
          <p:nvPr/>
        </p:nvSpPr>
        <p:spPr>
          <a:xfrm>
            <a:off x="-280682" y="1813264"/>
            <a:ext cx="9449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>
                <a:solidFill>
                  <a:schemeClr val="accent1"/>
                </a:solidFill>
                <a:latin typeface="Century Gothic" panose="020B0502020202020204" pitchFamily="34" charset="0"/>
              </a:rPr>
              <a:t>Neakceptovateľné zmluvné podmienky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133EE5B-250E-95FC-1E64-9ACB8AAB3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5075" y="2707361"/>
            <a:ext cx="6334197" cy="364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6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7234" b="33378"/>
          <a:stretch/>
        </p:blipFill>
        <p:spPr>
          <a:xfrm>
            <a:off x="0" y="0"/>
            <a:ext cx="12192000" cy="1641764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458902" y="282273"/>
            <a:ext cx="9449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>
                <a:solidFill>
                  <a:srgbClr val="002060"/>
                </a:solidFill>
                <a:latin typeface="Century Gothic" panose="020B0502020202020204" pitchFamily="34" charset="0"/>
              </a:rPr>
              <a:t>4. Stav rokovaní ohľadne Zmluvy o užívaní ľadovej plochy a  súvisiacich priestorov </a:t>
            </a: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757" y="14269"/>
            <a:ext cx="1824242" cy="1362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57CDAFAB-D20F-D6F8-9A00-18D61BDEE19B}"/>
              </a:ext>
            </a:extLst>
          </p:cNvPr>
          <p:cNvSpPr txBox="1"/>
          <p:nvPr/>
        </p:nvSpPr>
        <p:spPr>
          <a:xfrm>
            <a:off x="1184134" y="1924037"/>
            <a:ext cx="9449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>
                <a:solidFill>
                  <a:schemeClr val="accent1"/>
                </a:solidFill>
                <a:latin typeface="Century Gothic" panose="020B0502020202020204" pitchFamily="34" charset="0"/>
              </a:rPr>
              <a:t>Sme ochotní pomáhať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56D774F-71FA-BD5A-2134-9437C718B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934" y="2791085"/>
            <a:ext cx="6975906" cy="311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65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7234" b="33378"/>
          <a:stretch/>
        </p:blipFill>
        <p:spPr>
          <a:xfrm>
            <a:off x="0" y="0"/>
            <a:ext cx="12192000" cy="1641764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458902" y="282273"/>
            <a:ext cx="9449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>
                <a:solidFill>
                  <a:srgbClr val="002060"/>
                </a:solidFill>
                <a:latin typeface="Century Gothic" panose="020B0502020202020204" pitchFamily="34" charset="0"/>
              </a:rPr>
              <a:t>4. Stav rokovaní ohľadne Zmluvy o užívaní ľadovej plochy a  súvisiacich priestorov </a:t>
            </a: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757" y="14269"/>
            <a:ext cx="1824242" cy="1362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57CDAFAB-D20F-D6F8-9A00-18D61BDEE19B}"/>
              </a:ext>
            </a:extLst>
          </p:cNvPr>
          <p:cNvSpPr txBox="1"/>
          <p:nvPr/>
        </p:nvSpPr>
        <p:spPr>
          <a:xfrm>
            <a:off x="-3" y="1813264"/>
            <a:ext cx="1219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>
                <a:solidFill>
                  <a:schemeClr val="accent1"/>
                </a:solidFill>
                <a:latin typeface="Century Gothic" panose="020B0502020202020204" pitchFamily="34" charset="0"/>
              </a:rPr>
              <a:t>Akceptovanie Zmluvy o spolupráci – Mesto / SZĽH (2016-2026)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D5A0691E-936E-4661-B8AB-25D8415A86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9899"/>
          <a:stretch/>
        </p:blipFill>
        <p:spPr>
          <a:xfrm>
            <a:off x="458902" y="2569539"/>
            <a:ext cx="4598873" cy="3278811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FD3A25E6-7F6E-8589-787C-D93055471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9486" y="2800262"/>
            <a:ext cx="6043612" cy="351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35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7234" b="33378"/>
          <a:stretch/>
        </p:blipFill>
        <p:spPr>
          <a:xfrm>
            <a:off x="0" y="0"/>
            <a:ext cx="12192000" cy="1641764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458902" y="282273"/>
            <a:ext cx="9449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>
                <a:solidFill>
                  <a:srgbClr val="002060"/>
                </a:solidFill>
                <a:latin typeface="Century Gothic" panose="020B0502020202020204" pitchFamily="34" charset="0"/>
              </a:rPr>
              <a:t>4. Stav rokovaní ohľadne Zmluvy o užívaní ľadovej plochy a  súvisiacich priestorov </a:t>
            </a: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757" y="14269"/>
            <a:ext cx="1824242" cy="1362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57CDAFAB-D20F-D6F8-9A00-18D61BDEE19B}"/>
              </a:ext>
            </a:extLst>
          </p:cNvPr>
          <p:cNvSpPr txBox="1"/>
          <p:nvPr/>
        </p:nvSpPr>
        <p:spPr>
          <a:xfrm>
            <a:off x="-3" y="1813264"/>
            <a:ext cx="1219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>
                <a:solidFill>
                  <a:schemeClr val="accent1"/>
                </a:solidFill>
                <a:latin typeface="Century Gothic" panose="020B0502020202020204" pitchFamily="34" charset="0"/>
              </a:rPr>
              <a:t>Akceptovanie Zmluvy o spolupráci – Mesto / SZĽH (2016-2026) 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8CD3843A-2E6C-3A32-13F9-D121B4EBB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013" y="3045142"/>
            <a:ext cx="76390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81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7234" b="33378"/>
          <a:stretch/>
        </p:blipFill>
        <p:spPr>
          <a:xfrm>
            <a:off x="0" y="0"/>
            <a:ext cx="12192000" cy="1641764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458902" y="282273"/>
            <a:ext cx="9449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>
                <a:solidFill>
                  <a:srgbClr val="002060"/>
                </a:solidFill>
                <a:latin typeface="Century Gothic" panose="020B0502020202020204" pitchFamily="34" charset="0"/>
              </a:rPr>
              <a:t>4. Stav rokovaní ohľadne Zmluvy o užívaní ľadovej plochy a  súvisiacich priestorov </a:t>
            </a: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757" y="14269"/>
            <a:ext cx="1824242" cy="1362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4F345805-C466-73E6-2CDF-A798D5272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729" y="2516580"/>
            <a:ext cx="5687568" cy="4005072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D349680E-5A08-51C3-0FF3-E1A8D8135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" y="2516580"/>
            <a:ext cx="5859780" cy="250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05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7234" b="33378"/>
          <a:stretch/>
        </p:blipFill>
        <p:spPr>
          <a:xfrm>
            <a:off x="0" y="0"/>
            <a:ext cx="12192000" cy="1641764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458902" y="282273"/>
            <a:ext cx="9449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>
                <a:solidFill>
                  <a:srgbClr val="002060"/>
                </a:solidFill>
                <a:latin typeface="Century Gothic" panose="020B0502020202020204" pitchFamily="34" charset="0"/>
              </a:rPr>
              <a:t>4. Stav rokovaní ohľadne Zmluvy o užívaní ľadovej plochy a  súvisiacich priestorov </a:t>
            </a: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757" y="14269"/>
            <a:ext cx="1824242" cy="1362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4F345805-C466-73E6-2CDF-A798D5272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729" y="2516580"/>
            <a:ext cx="5687568" cy="4005072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1A547A04-697A-CA4B-AECE-AE0A8F0D86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" y="2516580"/>
            <a:ext cx="5859780" cy="30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71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7234" b="33378"/>
          <a:stretch/>
        </p:blipFill>
        <p:spPr>
          <a:xfrm>
            <a:off x="0" y="0"/>
            <a:ext cx="12192000" cy="1641764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757" y="14269"/>
            <a:ext cx="1824242" cy="1362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C846701B-1D2E-1A2B-375C-82343F66F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5916" y="3418424"/>
            <a:ext cx="3784475" cy="3157303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FF8F45FB-331A-7284-E3DD-6C86C32BEF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902" y="1804623"/>
            <a:ext cx="7434470" cy="1388750"/>
          </a:xfrm>
          <a:prstGeom prst="rect">
            <a:avLst/>
          </a:prstGeom>
        </p:spPr>
      </p:pic>
      <p:sp>
        <p:nvSpPr>
          <p:cNvPr id="14" name="BlokTextu 13">
            <a:extLst>
              <a:ext uri="{FF2B5EF4-FFF2-40B4-BE49-F238E27FC236}">
                <a16:creationId xmlns:a16="http://schemas.microsoft.com/office/drawing/2014/main" id="{5E9EF185-A0EE-508E-07F7-0975C52D50CD}"/>
              </a:ext>
            </a:extLst>
          </p:cNvPr>
          <p:cNvSpPr txBox="1"/>
          <p:nvPr/>
        </p:nvSpPr>
        <p:spPr>
          <a:xfrm>
            <a:off x="458902" y="282273"/>
            <a:ext cx="9449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>
                <a:solidFill>
                  <a:srgbClr val="002060"/>
                </a:solidFill>
                <a:latin typeface="Century Gothic" panose="020B0502020202020204" pitchFamily="34" charset="0"/>
              </a:rPr>
              <a:t>4. Stav rokovaní ohľadne Zmluvy o užívaní ľadovej plochy a  súvisiacich priestorov 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673C58A6-B2C7-6F35-2D89-1C9FE13751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53" y="3614299"/>
            <a:ext cx="6036571" cy="290159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bdĺžnik 3">
            <a:extLst>
              <a:ext uri="{FF2B5EF4-FFF2-40B4-BE49-F238E27FC236}">
                <a16:creationId xmlns:a16="http://schemas.microsoft.com/office/drawing/2014/main" id="{19C7E4F0-A6BE-E9ED-29D2-213697229A34}"/>
              </a:ext>
            </a:extLst>
          </p:cNvPr>
          <p:cNvSpPr/>
          <p:nvPr/>
        </p:nvSpPr>
        <p:spPr>
          <a:xfrm>
            <a:off x="602353" y="4848225"/>
            <a:ext cx="6036571" cy="12096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0A9A7907-7BA5-5410-2FF2-47A16A515514}"/>
              </a:ext>
            </a:extLst>
          </p:cNvPr>
          <p:cNvSpPr txBox="1"/>
          <p:nvPr/>
        </p:nvSpPr>
        <p:spPr>
          <a:xfrm>
            <a:off x="6809399" y="5268395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37 654</a:t>
            </a:r>
            <a:r>
              <a:rPr lang="sk-SK" b="1"/>
              <a:t> €</a:t>
            </a:r>
          </a:p>
          <a:p>
            <a:pPr algn="ctr"/>
            <a:r>
              <a:rPr lang="sk-SK" b="1"/>
              <a:t>70%</a:t>
            </a:r>
            <a:endParaRPr lang="en-US" b="1"/>
          </a:p>
        </p:txBody>
      </p:sp>
      <p:sp>
        <p:nvSpPr>
          <p:cNvPr id="8" name="Pravá zložená zátvorka 7">
            <a:extLst>
              <a:ext uri="{FF2B5EF4-FFF2-40B4-BE49-F238E27FC236}">
                <a16:creationId xmlns:a16="http://schemas.microsoft.com/office/drawing/2014/main" id="{F7D4D3DF-0E93-94A1-0802-18C032D991F2}"/>
              </a:ext>
            </a:extLst>
          </p:cNvPr>
          <p:cNvSpPr/>
          <p:nvPr/>
        </p:nvSpPr>
        <p:spPr>
          <a:xfrm>
            <a:off x="6468449" y="4848224"/>
            <a:ext cx="323938" cy="1209675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63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7234" b="33378"/>
          <a:stretch/>
        </p:blipFill>
        <p:spPr>
          <a:xfrm>
            <a:off x="0" y="0"/>
            <a:ext cx="12192000" cy="1641764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757" y="14269"/>
            <a:ext cx="1824242" cy="1362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ADCAD95D-68BD-B04F-551A-2E7C3EAE7AE9}"/>
              </a:ext>
            </a:extLst>
          </p:cNvPr>
          <p:cNvSpPr txBox="1"/>
          <p:nvPr/>
        </p:nvSpPr>
        <p:spPr>
          <a:xfrm>
            <a:off x="458902" y="282273"/>
            <a:ext cx="9449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>
                <a:solidFill>
                  <a:srgbClr val="002060"/>
                </a:solidFill>
                <a:latin typeface="Century Gothic" panose="020B0502020202020204" pitchFamily="34" charset="0"/>
              </a:rPr>
              <a:t>4. Stav rokovaní ohľadne Zmluvy o užívaní ľadovej plochy a  súvisiacich priestorov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B1E6CADB-CDF4-7C09-9E8F-44AD4E3E74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0017"/>
          <a:stretch/>
        </p:blipFill>
        <p:spPr>
          <a:xfrm>
            <a:off x="633383" y="1924037"/>
            <a:ext cx="6732151" cy="1059985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A87E29DC-7F36-FBE3-58AC-FD8048F3AA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219"/>
          <a:stretch/>
        </p:blipFill>
        <p:spPr>
          <a:xfrm>
            <a:off x="633383" y="4437777"/>
            <a:ext cx="6732151" cy="1034523"/>
          </a:xfrm>
          <a:prstGeom prst="rect">
            <a:avLst/>
          </a:prstGeom>
        </p:spPr>
      </p:pic>
      <p:sp>
        <p:nvSpPr>
          <p:cNvPr id="8" name="Šípka: doprava 7">
            <a:extLst>
              <a:ext uri="{FF2B5EF4-FFF2-40B4-BE49-F238E27FC236}">
                <a16:creationId xmlns:a16="http://schemas.microsoft.com/office/drawing/2014/main" id="{507C64BB-7BDD-3B03-63BC-807C2856AFA4}"/>
              </a:ext>
            </a:extLst>
          </p:cNvPr>
          <p:cNvSpPr/>
          <p:nvPr/>
        </p:nvSpPr>
        <p:spPr>
          <a:xfrm>
            <a:off x="7625593" y="2239861"/>
            <a:ext cx="729842" cy="2684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B99C0EED-9691-0B25-CEA1-E2632B83B669}"/>
              </a:ext>
            </a:extLst>
          </p:cNvPr>
          <p:cNvSpPr txBox="1"/>
          <p:nvPr/>
        </p:nvSpPr>
        <p:spPr>
          <a:xfrm>
            <a:off x="8355435" y="2180921"/>
            <a:ext cx="3750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/>
              <a:t>Požiadavka na strany MESTA Piešťany</a:t>
            </a:r>
            <a:endParaRPr lang="en-US" b="1"/>
          </a:p>
        </p:txBody>
      </p:sp>
      <p:sp>
        <p:nvSpPr>
          <p:cNvPr id="10" name="Šípka: doprava 9">
            <a:extLst>
              <a:ext uri="{FF2B5EF4-FFF2-40B4-BE49-F238E27FC236}">
                <a16:creationId xmlns:a16="http://schemas.microsoft.com/office/drawing/2014/main" id="{E9D32806-AAC2-04DA-F5FB-D24C3D050528}"/>
              </a:ext>
            </a:extLst>
          </p:cNvPr>
          <p:cNvSpPr/>
          <p:nvPr/>
        </p:nvSpPr>
        <p:spPr>
          <a:xfrm>
            <a:off x="7625593" y="4867014"/>
            <a:ext cx="729842" cy="2684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B61274F1-9DEB-B7F8-8387-570464230FFE}"/>
              </a:ext>
            </a:extLst>
          </p:cNvPr>
          <p:cNvSpPr txBox="1"/>
          <p:nvPr/>
        </p:nvSpPr>
        <p:spPr>
          <a:xfrm>
            <a:off x="8397380" y="4673796"/>
            <a:ext cx="3649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/>
              <a:t>Výška platby za ľad pri zohľadnení ceny 10 Eur s DPH/ľadohodinu</a:t>
            </a:r>
          </a:p>
          <a:p>
            <a:endParaRPr lang="en-US" b="1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8964A18E-D6E8-1007-E897-78D8A4A7EB3D}"/>
              </a:ext>
            </a:extLst>
          </p:cNvPr>
          <p:cNvSpPr txBox="1"/>
          <p:nvPr/>
        </p:nvSpPr>
        <p:spPr>
          <a:xfrm>
            <a:off x="9051715" y="2627745"/>
            <a:ext cx="2358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>
                <a:solidFill>
                  <a:srgbClr val="C00000"/>
                </a:solidFill>
              </a:rPr>
              <a:t>53 tis. EUR s DPH</a:t>
            </a:r>
            <a:endParaRPr lang="en-US" sz="2400" b="1">
              <a:solidFill>
                <a:srgbClr val="C00000"/>
              </a:solidFill>
            </a:endParaRP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A4877C06-675A-7B87-1D45-259F2D054F5D}"/>
              </a:ext>
            </a:extLst>
          </p:cNvPr>
          <p:cNvSpPr txBox="1"/>
          <p:nvPr/>
        </p:nvSpPr>
        <p:spPr>
          <a:xfrm>
            <a:off x="9042816" y="5366293"/>
            <a:ext cx="2358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>
                <a:solidFill>
                  <a:srgbClr val="C00000"/>
                </a:solidFill>
              </a:rPr>
              <a:t>14 tis. EUR s DPH</a:t>
            </a:r>
            <a:endParaRPr lang="en-US" sz="24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244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7234" b="33378"/>
          <a:stretch/>
        </p:blipFill>
        <p:spPr>
          <a:xfrm>
            <a:off x="0" y="0"/>
            <a:ext cx="12192000" cy="1641764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1282878" y="2758712"/>
            <a:ext cx="10159941" cy="2531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k-SK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Otvorenie rokovania - prezident klubu HK </a:t>
            </a:r>
            <a:r>
              <a:rPr lang="sk-SK" b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Havrani  </a:t>
            </a:r>
            <a:endParaRPr lang="sk-SK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k-SK" b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Vyhodnotenie sezóny 2023/2024 a spolupráce s klubom HK Nové Mesto nad Váhom</a:t>
            </a:r>
            <a:endParaRPr lang="sk-SK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k-SK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Informácie ohľadne súťaží v </a:t>
            </a:r>
            <a:r>
              <a:rPr lang="sk-SK" b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sezóne 2024/2025</a:t>
            </a:r>
            <a:endParaRPr lang="sk-SK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k-SK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Stav </a:t>
            </a:r>
            <a:r>
              <a:rPr lang="sk-SK" b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rokovaní ohľadne Zmluvy o užívaní ľadovej plochy a  súvisiacich priestorov </a:t>
            </a:r>
            <a:endParaRPr lang="sk-SK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k-SK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Diskusia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sk-SK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Záver</a:t>
            </a:r>
            <a:endParaRPr lang="sk-SK" b="1" dirty="0">
              <a:solidFill>
                <a:srgbClr val="002060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737755" y="575015"/>
            <a:ext cx="6617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Program rodičovského stretnutia</a:t>
            </a: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757" y="14269"/>
            <a:ext cx="1824242" cy="1362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6226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7234" b="33378"/>
          <a:stretch/>
        </p:blipFill>
        <p:spPr>
          <a:xfrm>
            <a:off x="0" y="0"/>
            <a:ext cx="12192000" cy="1641764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757" y="14269"/>
            <a:ext cx="1824242" cy="1362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ADCAD95D-68BD-B04F-551A-2E7C3EAE7AE9}"/>
              </a:ext>
            </a:extLst>
          </p:cNvPr>
          <p:cNvSpPr txBox="1"/>
          <p:nvPr/>
        </p:nvSpPr>
        <p:spPr>
          <a:xfrm>
            <a:off x="458902" y="282273"/>
            <a:ext cx="9449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>
                <a:solidFill>
                  <a:srgbClr val="002060"/>
                </a:solidFill>
                <a:latin typeface="Century Gothic" panose="020B0502020202020204" pitchFamily="34" charset="0"/>
              </a:rPr>
              <a:t>4. Stav rokovaní ohľadne Zmluvy o užívaní ľadovej plochy a  súvisiacich priestorov 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ECE39ACD-7B59-4817-1E0B-ED93FEDCA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286" y="2105838"/>
            <a:ext cx="5623903" cy="1696495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D4B228E7-4A84-4D45-E4B8-5F80D3B52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8115" y="2105838"/>
            <a:ext cx="3784475" cy="3157303"/>
          </a:xfrm>
          <a:prstGeom prst="rect">
            <a:avLst/>
          </a:prstGeom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35188ABC-B498-7919-09CA-B19F22639106}"/>
              </a:ext>
            </a:extLst>
          </p:cNvPr>
          <p:cNvSpPr txBox="1"/>
          <p:nvPr/>
        </p:nvSpPr>
        <p:spPr>
          <a:xfrm>
            <a:off x="10432590" y="2189728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>
                <a:solidFill>
                  <a:srgbClr val="C00000"/>
                </a:solidFill>
              </a:rPr>
              <a:t>336 Eur</a:t>
            </a:r>
            <a:endParaRPr lang="en-US" sz="1200" b="1">
              <a:solidFill>
                <a:srgbClr val="C00000"/>
              </a:solidFill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68AFDB81-999F-C32B-B14F-A0F545244706}"/>
              </a:ext>
            </a:extLst>
          </p:cNvPr>
          <p:cNvSpPr txBox="1"/>
          <p:nvPr/>
        </p:nvSpPr>
        <p:spPr>
          <a:xfrm>
            <a:off x="10432589" y="2694396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>
                <a:solidFill>
                  <a:srgbClr val="C00000"/>
                </a:solidFill>
              </a:rPr>
              <a:t>575 Eur</a:t>
            </a:r>
            <a:endParaRPr lang="en-US" sz="1200" b="1">
              <a:solidFill>
                <a:srgbClr val="C00000"/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82B60EDA-E3A3-D27D-C508-32F4C7F61064}"/>
              </a:ext>
            </a:extLst>
          </p:cNvPr>
          <p:cNvSpPr txBox="1"/>
          <p:nvPr/>
        </p:nvSpPr>
        <p:spPr>
          <a:xfrm>
            <a:off x="10432589" y="3840269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>
                <a:solidFill>
                  <a:srgbClr val="C00000"/>
                </a:solidFill>
              </a:rPr>
              <a:t>795 Eur</a:t>
            </a:r>
            <a:endParaRPr lang="en-US" sz="1200" b="1">
              <a:solidFill>
                <a:srgbClr val="C00000"/>
              </a:solidFill>
            </a:endParaRPr>
          </a:p>
        </p:txBody>
      </p:sp>
      <p:cxnSp>
        <p:nvCxnSpPr>
          <p:cNvPr id="11" name="Rovná spojnica 10">
            <a:extLst>
              <a:ext uri="{FF2B5EF4-FFF2-40B4-BE49-F238E27FC236}">
                <a16:creationId xmlns:a16="http://schemas.microsoft.com/office/drawing/2014/main" id="{15508F8D-35B8-1021-71A0-BAAEEBCE2534}"/>
              </a:ext>
            </a:extLst>
          </p:cNvPr>
          <p:cNvCxnSpPr/>
          <p:nvPr/>
        </p:nvCxnSpPr>
        <p:spPr>
          <a:xfrm>
            <a:off x="6690060" y="2491894"/>
            <a:ext cx="488674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>
            <a:extLst>
              <a:ext uri="{FF2B5EF4-FFF2-40B4-BE49-F238E27FC236}">
                <a16:creationId xmlns:a16="http://schemas.microsoft.com/office/drawing/2014/main" id="{75F79EDB-8AC8-53B0-4AA2-86D5354818B4}"/>
              </a:ext>
            </a:extLst>
          </p:cNvPr>
          <p:cNvCxnSpPr/>
          <p:nvPr/>
        </p:nvCxnSpPr>
        <p:spPr>
          <a:xfrm>
            <a:off x="6678580" y="3172800"/>
            <a:ext cx="488674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14">
            <a:extLst>
              <a:ext uri="{FF2B5EF4-FFF2-40B4-BE49-F238E27FC236}">
                <a16:creationId xmlns:a16="http://schemas.microsoft.com/office/drawing/2014/main" id="{FDF9F04B-4104-3E2F-7E96-BB23E0DAB9F2}"/>
              </a:ext>
            </a:extLst>
          </p:cNvPr>
          <p:cNvCxnSpPr/>
          <p:nvPr/>
        </p:nvCxnSpPr>
        <p:spPr>
          <a:xfrm>
            <a:off x="6686968" y="4534613"/>
            <a:ext cx="488674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lokTextu 15">
            <a:extLst>
              <a:ext uri="{FF2B5EF4-FFF2-40B4-BE49-F238E27FC236}">
                <a16:creationId xmlns:a16="http://schemas.microsoft.com/office/drawing/2014/main" id="{95A0A582-0252-0168-57F8-EFC3574E5CB2}"/>
              </a:ext>
            </a:extLst>
          </p:cNvPr>
          <p:cNvSpPr txBox="1"/>
          <p:nvPr/>
        </p:nvSpPr>
        <p:spPr>
          <a:xfrm>
            <a:off x="10461656" y="4732048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b="1">
                <a:solidFill>
                  <a:srgbClr val="C00000"/>
                </a:solidFill>
              </a:rPr>
              <a:t>866 Eur</a:t>
            </a:r>
            <a:endParaRPr lang="en-US" sz="12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82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b="1968"/>
          <a:stretch/>
        </p:blipFill>
        <p:spPr>
          <a:xfrm>
            <a:off x="0" y="2771799"/>
            <a:ext cx="12192000" cy="4086201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3421841" y="1135840"/>
            <a:ext cx="5556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Ďakujeme za pozornosť.</a:t>
            </a:r>
          </a:p>
        </p:txBody>
      </p:sp>
    </p:spTree>
    <p:extLst>
      <p:ext uri="{BB962C8B-B14F-4D97-AF65-F5344CB8AC3E}">
        <p14:creationId xmlns:p14="http://schemas.microsoft.com/office/powerpoint/2010/main" val="3707950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7234" b="33378"/>
          <a:stretch/>
        </p:blipFill>
        <p:spPr>
          <a:xfrm>
            <a:off x="0" y="0"/>
            <a:ext cx="12192000" cy="1641764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757" y="14269"/>
            <a:ext cx="1824242" cy="1362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ADCAD95D-68BD-B04F-551A-2E7C3EAE7AE9}"/>
              </a:ext>
            </a:extLst>
          </p:cNvPr>
          <p:cNvSpPr txBox="1"/>
          <p:nvPr/>
        </p:nvSpPr>
        <p:spPr>
          <a:xfrm>
            <a:off x="458902" y="282273"/>
            <a:ext cx="9449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>
                <a:solidFill>
                  <a:srgbClr val="002060"/>
                </a:solidFill>
                <a:latin typeface="Century Gothic" panose="020B0502020202020204" pitchFamily="34" charset="0"/>
              </a:rPr>
              <a:t>4. Stav rokovaní ohľadne Zmluvy o užívaní ľadovej plochy a  súvisiacich priestorov 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D83E044A-78C8-C96E-1E5D-0E4D663D961A}"/>
              </a:ext>
            </a:extLst>
          </p:cNvPr>
          <p:cNvGraphicFramePr>
            <a:graphicFrameLocks/>
          </p:cNvGraphicFramePr>
          <p:nvPr/>
        </p:nvGraphicFramePr>
        <p:xfrm>
          <a:off x="923278" y="2130854"/>
          <a:ext cx="10218198" cy="4225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29188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7234" b="33378"/>
          <a:stretch/>
        </p:blipFill>
        <p:spPr>
          <a:xfrm>
            <a:off x="0" y="0"/>
            <a:ext cx="12192000" cy="1641764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757" y="14269"/>
            <a:ext cx="1824242" cy="1362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ADCAD95D-68BD-B04F-551A-2E7C3EAE7AE9}"/>
              </a:ext>
            </a:extLst>
          </p:cNvPr>
          <p:cNvSpPr txBox="1"/>
          <p:nvPr/>
        </p:nvSpPr>
        <p:spPr>
          <a:xfrm>
            <a:off x="458902" y="282273"/>
            <a:ext cx="9449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>
                <a:solidFill>
                  <a:srgbClr val="002060"/>
                </a:solidFill>
                <a:latin typeface="Century Gothic" panose="020B0502020202020204" pitchFamily="34" charset="0"/>
              </a:rPr>
              <a:t>4. Stav rokovaní ohľadne Zmluvy o užívaní ľadovej plochy a  súvisiacich priestorov </a:t>
            </a:r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DE1E7A2B-68F5-455F-8BD8-52848F03614E}"/>
              </a:ext>
            </a:extLst>
          </p:cNvPr>
          <p:cNvGraphicFramePr>
            <a:graphicFrameLocks/>
          </p:cNvGraphicFramePr>
          <p:nvPr/>
        </p:nvGraphicFramePr>
        <p:xfrm>
          <a:off x="1109709" y="2129230"/>
          <a:ext cx="9951868" cy="4058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37922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7234" b="33378"/>
          <a:stretch/>
        </p:blipFill>
        <p:spPr>
          <a:xfrm>
            <a:off x="0" y="0"/>
            <a:ext cx="12192000" cy="1641764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757" y="14269"/>
            <a:ext cx="1824242" cy="1362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ADCAD95D-68BD-B04F-551A-2E7C3EAE7AE9}"/>
              </a:ext>
            </a:extLst>
          </p:cNvPr>
          <p:cNvSpPr txBox="1"/>
          <p:nvPr/>
        </p:nvSpPr>
        <p:spPr>
          <a:xfrm>
            <a:off x="458902" y="282273"/>
            <a:ext cx="9449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>
                <a:solidFill>
                  <a:srgbClr val="002060"/>
                </a:solidFill>
                <a:latin typeface="Century Gothic" panose="020B0502020202020204" pitchFamily="34" charset="0"/>
              </a:rPr>
              <a:t>4. Stav rokovaní ohľadne Zmluvy o užívaní ľadovej plochy a  súvisiacich priestorov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42BB9F5-18F8-EA02-DBCA-417B8CF03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15" y="2541957"/>
            <a:ext cx="11361570" cy="22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0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7234" b="33378"/>
          <a:stretch/>
        </p:blipFill>
        <p:spPr>
          <a:xfrm>
            <a:off x="0" y="0"/>
            <a:ext cx="12192000" cy="1641764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757" y="14269"/>
            <a:ext cx="1824242" cy="1362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ADCAD95D-68BD-B04F-551A-2E7C3EAE7AE9}"/>
              </a:ext>
            </a:extLst>
          </p:cNvPr>
          <p:cNvSpPr txBox="1"/>
          <p:nvPr/>
        </p:nvSpPr>
        <p:spPr>
          <a:xfrm>
            <a:off x="458902" y="282273"/>
            <a:ext cx="9449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>
                <a:solidFill>
                  <a:srgbClr val="002060"/>
                </a:solidFill>
                <a:latin typeface="Century Gothic" panose="020B0502020202020204" pitchFamily="34" charset="0"/>
              </a:rPr>
              <a:t>4. Stav rokovaní ohľadne Zmluvy o užívaní ľadovej plochy a  súvisiacich priestorov 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EB807BD7-BD20-9C60-86DE-AB445B5681EB}"/>
              </a:ext>
            </a:extLst>
          </p:cNvPr>
          <p:cNvSpPr txBox="1"/>
          <p:nvPr/>
        </p:nvSpPr>
        <p:spPr>
          <a:xfrm>
            <a:off x="458902" y="1924037"/>
            <a:ext cx="88981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Zákon č. 440/2015 Z. z.</a:t>
            </a:r>
            <a:r>
              <a:rPr lang="sk-SK"/>
              <a:t> </a:t>
            </a:r>
            <a:r>
              <a:rPr lang="en-US" b="1"/>
              <a:t>Zákon o športe </a:t>
            </a:r>
            <a:r>
              <a:rPr lang="en-US"/>
              <a:t>a o zmene a doplnení niektorých zákonov</a:t>
            </a:r>
            <a:endParaRPr lang="sk-SK"/>
          </a:p>
          <a:p>
            <a:endParaRPr lang="sk-SK"/>
          </a:p>
          <a:p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D7C0208B-8002-CF33-1950-190EAA25D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02" y="2385702"/>
            <a:ext cx="1060132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85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7234" b="33378"/>
          <a:stretch/>
        </p:blipFill>
        <p:spPr>
          <a:xfrm>
            <a:off x="0" y="0"/>
            <a:ext cx="12192000" cy="1641764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458902" y="282273"/>
            <a:ext cx="10354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>
                <a:solidFill>
                  <a:srgbClr val="002060"/>
                </a:solidFill>
                <a:latin typeface="Century Gothic" panose="020B0502020202020204" pitchFamily="34" charset="0"/>
              </a:rPr>
              <a:t>2. Vyhodnotenie sezóny 2023/2024 a spolupráce s klubom HK Nové Mesto nad Váhom</a:t>
            </a: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757" y="14269"/>
            <a:ext cx="1824242" cy="1362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6E0F0D6C-1A9A-708F-E57B-67FA520DE163}"/>
              </a:ext>
            </a:extLst>
          </p:cNvPr>
          <p:cNvSpPr txBox="1"/>
          <p:nvPr/>
        </p:nvSpPr>
        <p:spPr>
          <a:xfrm>
            <a:off x="1371023" y="3429000"/>
            <a:ext cx="9449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>
                <a:solidFill>
                  <a:schemeClr val="accent1"/>
                </a:solidFill>
                <a:latin typeface="Century Gothic" panose="020B0502020202020204" pitchFamily="34" charset="0"/>
              </a:rPr>
              <a:t>zhodnotenie sezóny z pohľadu trénera ...</a:t>
            </a:r>
          </a:p>
        </p:txBody>
      </p:sp>
    </p:spTree>
    <p:extLst>
      <p:ext uri="{BB962C8B-B14F-4D97-AF65-F5344CB8AC3E}">
        <p14:creationId xmlns:p14="http://schemas.microsoft.com/office/powerpoint/2010/main" val="2517661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7234" b="33378"/>
          <a:stretch/>
        </p:blipFill>
        <p:spPr>
          <a:xfrm>
            <a:off x="0" y="0"/>
            <a:ext cx="12192000" cy="1641764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757" y="14269"/>
            <a:ext cx="1824242" cy="1362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4FAB5E81-1BE9-ACC5-2388-4D35066D8310}"/>
              </a:ext>
            </a:extLst>
          </p:cNvPr>
          <p:cNvSpPr txBox="1"/>
          <p:nvPr/>
        </p:nvSpPr>
        <p:spPr>
          <a:xfrm>
            <a:off x="458902" y="282273"/>
            <a:ext cx="10354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>
                <a:solidFill>
                  <a:srgbClr val="002060"/>
                </a:solidFill>
                <a:latin typeface="Century Gothic" panose="020B0502020202020204" pitchFamily="34" charset="0"/>
              </a:rPr>
              <a:t>2. Vyhodnotenie sezóny 2023/2024 a spolupráce s klubom HK Nové Mesto nad Váhom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DB1E5C1C-B7DF-BC00-DE99-61F158A7A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002" y="2078403"/>
            <a:ext cx="9873996" cy="449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94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7234" b="33378"/>
          <a:stretch/>
        </p:blipFill>
        <p:spPr>
          <a:xfrm>
            <a:off x="0" y="0"/>
            <a:ext cx="12192000" cy="1641764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757" y="14269"/>
            <a:ext cx="1824242" cy="1362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98C7EE45-356E-9A33-0E2C-6E52E8C8C9E5}"/>
              </a:ext>
            </a:extLst>
          </p:cNvPr>
          <p:cNvSpPr txBox="1"/>
          <p:nvPr/>
        </p:nvSpPr>
        <p:spPr>
          <a:xfrm>
            <a:off x="458901" y="282273"/>
            <a:ext cx="10478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>
                <a:solidFill>
                  <a:srgbClr val="002060"/>
                </a:solidFill>
                <a:latin typeface="Century Gothic" panose="020B0502020202020204" pitchFamily="34" charset="0"/>
              </a:rPr>
              <a:t>2. Vyhodnotenie sezóny 2023/2024 a spolupráce s klubom HK Nové Mesto nad Váhom - </a:t>
            </a:r>
            <a:r>
              <a:rPr lang="sk-SK" sz="3200" b="1">
                <a:solidFill>
                  <a:srgbClr val="7030A0"/>
                </a:solidFill>
                <a:latin typeface="Century Gothic" panose="020B0502020202020204" pitchFamily="34" charset="0"/>
              </a:rPr>
              <a:t>ekonomika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F0B68BA5-0C1D-E598-D88A-02C689747DE4}"/>
              </a:ext>
            </a:extLst>
          </p:cNvPr>
          <p:cNvSpPr txBox="1"/>
          <p:nvPr/>
        </p:nvSpPr>
        <p:spPr>
          <a:xfrm>
            <a:off x="458901" y="2017451"/>
            <a:ext cx="11463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>
                <a:solidFill>
                  <a:schemeClr val="accent1"/>
                </a:solidFill>
                <a:latin typeface="Century Gothic" panose="020B0502020202020204" pitchFamily="34" charset="0"/>
              </a:rPr>
              <a:t>Výročná správa – stránky hkhavrani v priebehu 05/2024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5F3B22AA-4FC3-C3D9-0717-1B1466679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4828" y="2917307"/>
            <a:ext cx="7350710" cy="357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84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7234" b="33378"/>
          <a:stretch/>
        </p:blipFill>
        <p:spPr>
          <a:xfrm>
            <a:off x="0" y="0"/>
            <a:ext cx="12192000" cy="1641764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757" y="14269"/>
            <a:ext cx="1824242" cy="1362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98C7EE45-356E-9A33-0E2C-6E52E8C8C9E5}"/>
              </a:ext>
            </a:extLst>
          </p:cNvPr>
          <p:cNvSpPr txBox="1"/>
          <p:nvPr/>
        </p:nvSpPr>
        <p:spPr>
          <a:xfrm>
            <a:off x="458901" y="282273"/>
            <a:ext cx="10478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>
                <a:solidFill>
                  <a:srgbClr val="002060"/>
                </a:solidFill>
                <a:latin typeface="Century Gothic" panose="020B0502020202020204" pitchFamily="34" charset="0"/>
              </a:rPr>
              <a:t>2. Vyhodnotenie sezóny 2023/2024 a spolupráce s klubom HK Nové Mesto nad Váhom - </a:t>
            </a:r>
            <a:r>
              <a:rPr lang="sk-SK" sz="3200" b="1">
                <a:solidFill>
                  <a:srgbClr val="7030A0"/>
                </a:solidFill>
                <a:latin typeface="Century Gothic" panose="020B0502020202020204" pitchFamily="34" charset="0"/>
              </a:rPr>
              <a:t>ekonomika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F0B68BA5-0C1D-E598-D88A-02C689747DE4}"/>
              </a:ext>
            </a:extLst>
          </p:cNvPr>
          <p:cNvSpPr txBox="1"/>
          <p:nvPr/>
        </p:nvSpPr>
        <p:spPr>
          <a:xfrm>
            <a:off x="458901" y="2017451"/>
            <a:ext cx="11463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>
                <a:solidFill>
                  <a:schemeClr val="accent1"/>
                </a:solidFill>
                <a:latin typeface="Century Gothic" panose="020B0502020202020204" pitchFamily="34" charset="0"/>
              </a:rPr>
              <a:t>Výročná správa – stránky hkhavrani v priebehu 05/2024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040A04E0-9A7A-70D6-5DE2-0B071C664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821" y="2761427"/>
            <a:ext cx="8091996" cy="409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13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7234" b="33378"/>
          <a:stretch/>
        </p:blipFill>
        <p:spPr>
          <a:xfrm>
            <a:off x="0" y="0"/>
            <a:ext cx="12192000" cy="1641764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757" y="14269"/>
            <a:ext cx="1824242" cy="1362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98C7EE45-356E-9A33-0E2C-6E52E8C8C9E5}"/>
              </a:ext>
            </a:extLst>
          </p:cNvPr>
          <p:cNvSpPr txBox="1"/>
          <p:nvPr/>
        </p:nvSpPr>
        <p:spPr>
          <a:xfrm>
            <a:off x="458901" y="282273"/>
            <a:ext cx="10478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>
                <a:solidFill>
                  <a:srgbClr val="002060"/>
                </a:solidFill>
                <a:latin typeface="Century Gothic" panose="020B0502020202020204" pitchFamily="34" charset="0"/>
              </a:rPr>
              <a:t>2. Vyhodnotenie sezóny 2023/2024 a spolupráce s klubom HK Nové Mesto nad Váhom - </a:t>
            </a:r>
            <a:r>
              <a:rPr lang="sk-SK" sz="3200" b="1">
                <a:solidFill>
                  <a:srgbClr val="7030A0"/>
                </a:solidFill>
                <a:latin typeface="Century Gothic" panose="020B0502020202020204" pitchFamily="34" charset="0"/>
              </a:rPr>
              <a:t>ekonomika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F0B68BA5-0C1D-E598-D88A-02C689747DE4}"/>
              </a:ext>
            </a:extLst>
          </p:cNvPr>
          <p:cNvSpPr txBox="1"/>
          <p:nvPr/>
        </p:nvSpPr>
        <p:spPr>
          <a:xfrm>
            <a:off x="458901" y="2017451"/>
            <a:ext cx="11463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>
                <a:solidFill>
                  <a:schemeClr val="accent1"/>
                </a:solidFill>
                <a:latin typeface="Century Gothic" panose="020B0502020202020204" pitchFamily="34" charset="0"/>
              </a:rPr>
              <a:t>Výročná správa – stránky hkhavrani v priebehu 05/2024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36104B1-C254-04B8-A5DE-F7A9A7CF2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14" y="2659513"/>
            <a:ext cx="10397383" cy="419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62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7234" b="33378"/>
          <a:stretch/>
        </p:blipFill>
        <p:spPr>
          <a:xfrm>
            <a:off x="0" y="0"/>
            <a:ext cx="12192000" cy="1641764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424718" y="528494"/>
            <a:ext cx="10300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>
                <a:solidFill>
                  <a:srgbClr val="002060"/>
                </a:solidFill>
                <a:latin typeface="Century Gothic" panose="020B0502020202020204" pitchFamily="34" charset="0"/>
              </a:rPr>
              <a:t>3. Informácie ohľadne súťaží v sezóne 2024/2025</a:t>
            </a:r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757" y="14269"/>
            <a:ext cx="1824242" cy="1362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19265E76-455C-018D-0E7A-6993B38B1CA1}"/>
              </a:ext>
            </a:extLst>
          </p:cNvPr>
          <p:cNvSpPr txBox="1"/>
          <p:nvPr/>
        </p:nvSpPr>
        <p:spPr>
          <a:xfrm>
            <a:off x="364095" y="3136612"/>
            <a:ext cx="11463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>
                <a:solidFill>
                  <a:schemeClr val="accent1"/>
                </a:solidFill>
                <a:latin typeface="Century Gothic" panose="020B0502020202020204" pitchFamily="34" charset="0"/>
              </a:rPr>
              <a:t>Dohoda o spolupráci s HK Nové mesto n/Váhom </a:t>
            </a:r>
          </a:p>
        </p:txBody>
      </p:sp>
    </p:spTree>
    <p:extLst>
      <p:ext uri="{BB962C8B-B14F-4D97-AF65-F5344CB8AC3E}">
        <p14:creationId xmlns:p14="http://schemas.microsoft.com/office/powerpoint/2010/main" val="2730106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: zaoblené rohy 5">
            <a:extLst>
              <a:ext uri="{FF2B5EF4-FFF2-40B4-BE49-F238E27FC236}">
                <a16:creationId xmlns:a16="http://schemas.microsoft.com/office/drawing/2014/main" id="{FA8F5682-D525-07B2-F2C0-5397C32516DC}"/>
              </a:ext>
            </a:extLst>
          </p:cNvPr>
          <p:cNvSpPr/>
          <p:nvPr/>
        </p:nvSpPr>
        <p:spPr>
          <a:xfrm>
            <a:off x="2414730" y="2017938"/>
            <a:ext cx="4646460" cy="229043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dĺžnik: zaoblené rohy 2">
            <a:extLst>
              <a:ext uri="{FF2B5EF4-FFF2-40B4-BE49-F238E27FC236}">
                <a16:creationId xmlns:a16="http://schemas.microsoft.com/office/drawing/2014/main" id="{CB399C90-6327-9D16-4CDA-2535EB27CBE6}"/>
              </a:ext>
            </a:extLst>
          </p:cNvPr>
          <p:cNvSpPr/>
          <p:nvPr/>
        </p:nvSpPr>
        <p:spPr>
          <a:xfrm>
            <a:off x="3138534" y="4394446"/>
            <a:ext cx="6055037" cy="22904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t="27234" b="33378"/>
          <a:stretch/>
        </p:blipFill>
        <p:spPr>
          <a:xfrm>
            <a:off x="0" y="0"/>
            <a:ext cx="12192000" cy="1641764"/>
          </a:xfrm>
          <a:prstGeom prst="rect">
            <a:avLst/>
          </a:prstGeom>
        </p:spPr>
      </p:pic>
      <p:sp>
        <p:nvSpPr>
          <p:cNvPr id="4" name="Zaoblený obdĺžnik 3"/>
          <p:cNvSpPr/>
          <p:nvPr/>
        </p:nvSpPr>
        <p:spPr>
          <a:xfrm>
            <a:off x="122543" y="2093885"/>
            <a:ext cx="2212284" cy="2099285"/>
          </a:xfrm>
          <a:prstGeom prst="roundRect">
            <a:avLst/>
          </a:prstGeom>
          <a:solidFill>
            <a:srgbClr val="EFE9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sk-SK" sz="2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P012</a:t>
            </a:r>
          </a:p>
          <a:p>
            <a:pPr>
              <a:lnSpc>
                <a:spcPct val="150000"/>
              </a:lnSpc>
            </a:pPr>
            <a:r>
              <a:rPr lang="sk-SK" sz="14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Šéftréner</a:t>
            </a:r>
            <a:r>
              <a:rPr lang="sk-SK" sz="140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</a:t>
            </a:r>
            <a:r>
              <a:rPr lang="sk-SK" sz="1400" b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Filip Hudec</a:t>
            </a:r>
            <a:endParaRPr lang="sk-SK" sz="14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4774941" y="2123024"/>
            <a:ext cx="2212284" cy="209928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sk-SK" sz="2400" b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4.HP</a:t>
            </a:r>
            <a:endParaRPr lang="sk-SK" sz="24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2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Hlavný tréner</a:t>
            </a:r>
            <a:r>
              <a:rPr lang="sk-SK" sz="120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</a:t>
            </a:r>
            <a:r>
              <a:rPr lang="sk-SK" sz="1200" b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Rado Kolník</a:t>
            </a:r>
            <a:endParaRPr lang="sk-SK" sz="12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2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Asistenti</a:t>
            </a:r>
            <a:r>
              <a:rPr lang="sk-SK" sz="120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Putera, Lipka</a:t>
            </a:r>
            <a:endParaRPr lang="sk-SK" sz="1200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147099" y="4490430"/>
            <a:ext cx="2849387" cy="209928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sk-SK" sz="2400" b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Mladší žiaci AA</a:t>
            </a:r>
            <a:endParaRPr lang="sk-SK" sz="24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2400" b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7.HT  </a:t>
            </a:r>
            <a:endParaRPr lang="sk-SK" sz="2400" b="1" dirty="0">
              <a:solidFill>
                <a:srgbClr val="0070C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2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Hlavný tréner: </a:t>
            </a:r>
            <a:r>
              <a:rPr lang="sk-SK" sz="12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Rado Kolník</a:t>
            </a:r>
          </a:p>
          <a:p>
            <a:pPr>
              <a:lnSpc>
                <a:spcPct val="150000"/>
              </a:lnSpc>
            </a:pPr>
            <a:r>
              <a:rPr lang="sk-SK" sz="12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Asistenti</a:t>
            </a:r>
            <a:r>
              <a:rPr lang="sk-SK" sz="120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Ondrej Valo</a:t>
            </a:r>
            <a:endParaRPr lang="sk-SK" sz="1200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aoblený obdĺžnik 9"/>
          <p:cNvSpPr/>
          <p:nvPr/>
        </p:nvSpPr>
        <p:spPr>
          <a:xfrm>
            <a:off x="3270345" y="4490430"/>
            <a:ext cx="2970543" cy="20992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sk-SK" sz="2400" b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Starší žiaci AA</a:t>
            </a:r>
            <a:endParaRPr lang="sk-SK" sz="24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2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8</a:t>
            </a:r>
            <a:r>
              <a:rPr lang="sk-SK" sz="2400" b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.HT </a:t>
            </a:r>
            <a:endParaRPr lang="sk-SK" sz="24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2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Hlavný tréner</a:t>
            </a:r>
            <a:r>
              <a:rPr lang="sk-SK" sz="120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</a:t>
            </a:r>
            <a:r>
              <a:rPr lang="sk-SK" sz="1200" b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Talo / Ondrejka</a:t>
            </a:r>
            <a:endParaRPr lang="sk-SK" sz="12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2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Asistenti</a:t>
            </a:r>
            <a:r>
              <a:rPr lang="sk-SK" sz="120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Jakub Valo</a:t>
            </a:r>
            <a:endParaRPr lang="sk-SK" sz="1200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aoblený obdĺžnik 11"/>
          <p:cNvSpPr/>
          <p:nvPr/>
        </p:nvSpPr>
        <p:spPr>
          <a:xfrm>
            <a:off x="9286010" y="4504582"/>
            <a:ext cx="2849388" cy="20992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sk-SK" sz="2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Dorast</a:t>
            </a:r>
          </a:p>
          <a:p>
            <a:pPr>
              <a:lnSpc>
                <a:spcPct val="150000"/>
              </a:lnSpc>
            </a:pPr>
            <a:endParaRPr lang="sk-SK" sz="24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2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Hlavný tréner</a:t>
            </a:r>
            <a:r>
              <a:rPr lang="sk-SK" sz="120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</a:t>
            </a:r>
            <a:r>
              <a:rPr lang="sk-SK" sz="1200" b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Filip Hudec</a:t>
            </a:r>
            <a:endParaRPr lang="sk-SK" sz="12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2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Asistenti</a:t>
            </a:r>
            <a:r>
              <a:rPr lang="sk-SK" sz="120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Ondrej Valo</a:t>
            </a:r>
            <a:endParaRPr lang="sk-SK" sz="2000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pic>
        <p:nvPicPr>
          <p:cNvPr id="19" name="Obrázo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757" y="14269"/>
            <a:ext cx="1824242" cy="1362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68347D7D-F457-25FB-1547-F7650E6CA008}"/>
              </a:ext>
            </a:extLst>
          </p:cNvPr>
          <p:cNvSpPr txBox="1"/>
          <p:nvPr/>
        </p:nvSpPr>
        <p:spPr>
          <a:xfrm>
            <a:off x="458902" y="282273"/>
            <a:ext cx="9449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>
                <a:solidFill>
                  <a:srgbClr val="002060"/>
                </a:solidFill>
                <a:latin typeface="Century Gothic" panose="020B0502020202020204" pitchFamily="34" charset="0"/>
              </a:rPr>
              <a:t>3. Informácie ohľadne súťaží v sezóne 2024/2025 </a:t>
            </a:r>
            <a:r>
              <a:rPr lang="sk-SK" sz="3200" b="1">
                <a:solidFill>
                  <a:srgbClr val="0070C0"/>
                </a:solidFill>
                <a:latin typeface="Century Gothic" panose="020B0502020202020204" pitchFamily="34" charset="0"/>
              </a:rPr>
              <a:t>– združenie PN + NMnV</a:t>
            </a:r>
          </a:p>
        </p:txBody>
      </p:sp>
      <p:sp>
        <p:nvSpPr>
          <p:cNvPr id="13" name="Zaoblený obdĺžnik 8">
            <a:extLst>
              <a:ext uri="{FF2B5EF4-FFF2-40B4-BE49-F238E27FC236}">
                <a16:creationId xmlns:a16="http://schemas.microsoft.com/office/drawing/2014/main" id="{CD9757E1-2895-79AF-0072-A3A19659EE00}"/>
              </a:ext>
            </a:extLst>
          </p:cNvPr>
          <p:cNvSpPr/>
          <p:nvPr/>
        </p:nvSpPr>
        <p:spPr>
          <a:xfrm>
            <a:off x="7132213" y="2123024"/>
            <a:ext cx="2212284" cy="209928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sk-SK" sz="2400" b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5.HP</a:t>
            </a:r>
          </a:p>
          <a:p>
            <a:pPr>
              <a:lnSpc>
                <a:spcPct val="150000"/>
              </a:lnSpc>
            </a:pPr>
            <a:r>
              <a:rPr lang="sk-SK" sz="120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Hlavný </a:t>
            </a:r>
            <a:r>
              <a:rPr lang="sk-SK" sz="12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tréner</a:t>
            </a:r>
            <a:r>
              <a:rPr lang="sk-SK" sz="120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</a:t>
            </a:r>
            <a:r>
              <a:rPr lang="sk-SK" sz="1200" b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Tomáš Učeň</a:t>
            </a:r>
            <a:endParaRPr lang="sk-SK" sz="12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2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Asistenti</a:t>
            </a:r>
            <a:r>
              <a:rPr lang="sk-SK" sz="120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Filip Hudec</a:t>
            </a:r>
            <a:endParaRPr lang="sk-SK" sz="1200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aoblený obdĺžnik 7">
            <a:extLst>
              <a:ext uri="{FF2B5EF4-FFF2-40B4-BE49-F238E27FC236}">
                <a16:creationId xmlns:a16="http://schemas.microsoft.com/office/drawing/2014/main" id="{A8E5C9F7-DE3E-0B50-C0B7-300E96876A7B}"/>
              </a:ext>
            </a:extLst>
          </p:cNvPr>
          <p:cNvSpPr/>
          <p:nvPr/>
        </p:nvSpPr>
        <p:spPr>
          <a:xfrm>
            <a:off x="2488693" y="2123024"/>
            <a:ext cx="2286248" cy="209928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sk-SK" sz="2400" b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3.HP</a:t>
            </a:r>
            <a:endParaRPr lang="sk-SK" sz="24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2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Hlavný tréner</a:t>
            </a:r>
            <a:r>
              <a:rPr lang="sk-SK" sz="120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</a:t>
            </a:r>
            <a:r>
              <a:rPr lang="sk-SK" sz="1200" b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Rado Kolník</a:t>
            </a:r>
            <a:endParaRPr lang="sk-SK" sz="12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2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Asistenti</a:t>
            </a:r>
            <a:r>
              <a:rPr lang="sk-SK" sz="120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Putera, Lipka</a:t>
            </a:r>
            <a:endParaRPr lang="sk-SK" sz="1200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aoblený obdĺžnik 8">
            <a:extLst>
              <a:ext uri="{FF2B5EF4-FFF2-40B4-BE49-F238E27FC236}">
                <a16:creationId xmlns:a16="http://schemas.microsoft.com/office/drawing/2014/main" id="{E84B0893-41BC-FAE3-5D10-B01AC8BB086F}"/>
              </a:ext>
            </a:extLst>
          </p:cNvPr>
          <p:cNvSpPr/>
          <p:nvPr/>
        </p:nvSpPr>
        <p:spPr>
          <a:xfrm>
            <a:off x="9401031" y="2123024"/>
            <a:ext cx="2746586" cy="209928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sk-SK" sz="2400" b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Mladší žiaci AA</a:t>
            </a:r>
            <a:endParaRPr lang="sk-SK" sz="24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2400" b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6.HT </a:t>
            </a:r>
            <a:r>
              <a:rPr lang="sk-SK" b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(2 mužstvá)</a:t>
            </a:r>
            <a:endParaRPr lang="sk-SK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2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Hlavný tréner</a:t>
            </a:r>
            <a:r>
              <a:rPr lang="sk-SK" sz="120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</a:t>
            </a:r>
            <a:r>
              <a:rPr lang="sk-SK" sz="1200" b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Matej Ferkodič</a:t>
            </a:r>
            <a:endParaRPr lang="sk-SK" sz="12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2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Asistenti</a:t>
            </a:r>
            <a:r>
              <a:rPr lang="sk-SK" sz="120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Rado Kolník</a:t>
            </a:r>
            <a:endParaRPr lang="sk-SK" sz="1200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Zaoblený obdĺžnik 9">
            <a:extLst>
              <a:ext uri="{FF2B5EF4-FFF2-40B4-BE49-F238E27FC236}">
                <a16:creationId xmlns:a16="http://schemas.microsoft.com/office/drawing/2014/main" id="{104B9756-7138-21A0-5C06-0DC0F3B34662}"/>
              </a:ext>
            </a:extLst>
          </p:cNvPr>
          <p:cNvSpPr/>
          <p:nvPr/>
        </p:nvSpPr>
        <p:spPr>
          <a:xfrm>
            <a:off x="6240888" y="4490430"/>
            <a:ext cx="2849387" cy="20992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sk-SK" sz="2400" b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Starší žiaci AA</a:t>
            </a:r>
            <a:endParaRPr lang="sk-SK" sz="24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2400" b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9.HT</a:t>
            </a:r>
            <a:endParaRPr lang="sk-SK" sz="24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2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Hlavný tréner</a:t>
            </a:r>
            <a:r>
              <a:rPr lang="sk-SK" sz="120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</a:t>
            </a:r>
            <a:r>
              <a:rPr lang="sk-SK" sz="1200" b="1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Roman Ondrejka</a:t>
            </a:r>
            <a:endParaRPr lang="sk-SK" sz="1200" b="1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200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Asistenti</a:t>
            </a:r>
            <a:r>
              <a:rPr lang="sk-SK" sz="120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 Jakub Valo</a:t>
            </a:r>
            <a:endParaRPr lang="sk-SK" sz="1200" dirty="0">
              <a:solidFill>
                <a:srgbClr val="00206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12303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2562</TotalTime>
  <Words>734</Words>
  <Application>Microsoft Office PowerPoint</Application>
  <PresentationFormat>Širokouhlá</PresentationFormat>
  <Paragraphs>98</Paragraphs>
  <Slides>25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Courier New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Bohus Peter</dc:creator>
  <cp:lastModifiedBy>Peter Bohuš</cp:lastModifiedBy>
  <cp:revision>129</cp:revision>
  <dcterms:created xsi:type="dcterms:W3CDTF">2018-02-06T09:08:20Z</dcterms:created>
  <dcterms:modified xsi:type="dcterms:W3CDTF">2024-04-03T14:35:39Z</dcterms:modified>
</cp:coreProperties>
</file>